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Raleway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7" roundtripDataSignature="AMtx7mi7mBBXNFr0bjMi93KwJ57voRNw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italic.fntdata"/><Relationship Id="rId30" Type="http://schemas.openxmlformats.org/officeDocument/2006/relationships/font" Target="fonts/Raleway-bold.fntdata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font" Target="fonts/Raleway-boldItalic.fntdata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3f3f049d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73f3f049d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5bfede505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65bfede505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3f3f049d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73f3f049d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5bfede505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g65bfede505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5bfede505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65bfede505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5bfede505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65bfede505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3f3f049d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73f3f049d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5bfede505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65bfede505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3f3f049df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3f3f049df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3f3f049df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73f3f049df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73f9fac1c2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73f9fac1c2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5ccd2c58b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65ccd2c58b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3f9fac1c2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73f9fac1c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5ccd2c58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65ccd2c58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5bfede50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65bfede50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5ccd2c58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65ccd2c58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5ccd2c58b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65ccd2c58b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5bfede505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65bfede505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3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3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2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7" name="Google Shape;27;p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29;p2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2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Google Shape;37;p2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2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2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2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2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2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2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2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2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2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2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Rural Food Processing </a:t>
            </a:r>
            <a:endParaRPr/>
          </a:p>
        </p:txBody>
      </p:sp>
      <p:sp>
        <p:nvSpPr>
          <p:cNvPr id="87" name="Google Shape;87;p1"/>
          <p:cNvSpPr txBox="1"/>
          <p:nvPr>
            <p:ph idx="1" type="subTitle"/>
          </p:nvPr>
        </p:nvSpPr>
        <p:spPr>
          <a:xfrm>
            <a:off x="689675" y="3216399"/>
            <a:ext cx="76881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 sz="1100"/>
              <a:t>ME 476C - Team Cocoyam</a:t>
            </a:r>
            <a:endParaRPr b="1" sz="11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Samantha Morrison - Project Manager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Nygel des Vignes - Financial Manager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Musab Al-Balool -  Manufacturing Engineer 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Humoud Alanjari - Logistics Manager  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 </a:t>
            </a:r>
            <a:endParaRPr sz="1100"/>
          </a:p>
        </p:txBody>
      </p:sp>
      <p:pic>
        <p:nvPicPr>
          <p:cNvPr id="88" name="Google Shape;8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8795" y="3900473"/>
            <a:ext cx="1713900" cy="107165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7201175" y="355855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Sponsored By: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3f3f049df_0_1"/>
          <p:cNvSpPr txBox="1"/>
          <p:nvPr>
            <p:ph type="title"/>
          </p:nvPr>
        </p:nvSpPr>
        <p:spPr>
          <a:xfrm>
            <a:off x="729450" y="13186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Requirements-CR</a:t>
            </a:r>
            <a:endParaRPr/>
          </a:p>
        </p:txBody>
      </p:sp>
      <p:sp>
        <p:nvSpPr>
          <p:cNvPr id="218" name="Google Shape;218;g73f3f049df_0_1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10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g73f3f049df_0_1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0" name="Google Shape;220;g73f3f049df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8725" y="1997700"/>
            <a:ext cx="2264449" cy="193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73f3f049df_0_1"/>
          <p:cNvSpPr txBox="1"/>
          <p:nvPr/>
        </p:nvSpPr>
        <p:spPr>
          <a:xfrm>
            <a:off x="1246300" y="3972325"/>
            <a:ext cx="2797800" cy="4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</a:t>
            </a: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Rounded edges on all components</a:t>
            </a:r>
            <a:endParaRPr b="1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g73f3f049df_0_1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3" name="Google Shape;223;g73f3f049df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875" y="2177700"/>
            <a:ext cx="3022428" cy="21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73f3f049df_0_1"/>
          <p:cNvSpPr txBox="1"/>
          <p:nvPr/>
        </p:nvSpPr>
        <p:spPr>
          <a:xfrm>
            <a:off x="5058250" y="1870400"/>
            <a:ext cx="3022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Table 1</a:t>
            </a: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 Force required to push the handle [3]. </a:t>
            </a:r>
            <a:endParaRPr b="1"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5" name="Google Shape;225;g73f3f049df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65bfede505_1_35"/>
          <p:cNvSpPr txBox="1"/>
          <p:nvPr>
            <p:ph type="title"/>
          </p:nvPr>
        </p:nvSpPr>
        <p:spPr>
          <a:xfrm>
            <a:off x="729450" y="13186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Requirements-ER</a:t>
            </a:r>
            <a:endParaRPr/>
          </a:p>
        </p:txBody>
      </p:sp>
      <p:sp>
        <p:nvSpPr>
          <p:cNvPr id="231" name="Google Shape;231;g65bfede505_1_35"/>
          <p:cNvSpPr txBox="1"/>
          <p:nvPr/>
        </p:nvSpPr>
        <p:spPr>
          <a:xfrm>
            <a:off x="7828575" y="4774775"/>
            <a:ext cx="12564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11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g65bfede505_1_35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g65bfede505_1_35"/>
          <p:cNvSpPr txBox="1"/>
          <p:nvPr>
            <p:ph idx="1" type="body"/>
          </p:nvPr>
        </p:nvSpPr>
        <p:spPr>
          <a:xfrm>
            <a:off x="573300" y="1960150"/>
            <a:ext cx="4717200" cy="30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ERs: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Low cost&lt; 45 dollars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Minimize the time to produce one role&lt;30 seconds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Light weight [kg] &lt;7kg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Base footprint area [m</a:t>
            </a:r>
            <a:r>
              <a:rPr baseline="30000" lang="en"/>
              <a:t>2</a:t>
            </a:r>
            <a:r>
              <a:rPr lang="en"/>
              <a:t>] &lt; 0.125</a:t>
            </a:r>
            <a:r>
              <a:rPr lang="en"/>
              <a:t>m</a:t>
            </a:r>
            <a:r>
              <a:rPr baseline="30000" lang="en"/>
              <a:t>2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Volume of material to create device [m</a:t>
            </a:r>
            <a:r>
              <a:rPr baseline="30000" lang="en"/>
              <a:t>3</a:t>
            </a:r>
            <a:r>
              <a:rPr lang="en"/>
              <a:t>]&lt;0.02 </a:t>
            </a:r>
            <a:r>
              <a:rPr lang="en"/>
              <a:t>m</a:t>
            </a:r>
            <a:r>
              <a:rPr baseline="30000" lang="en"/>
              <a:t>3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Smooth edges [mm] radius&lt;5mm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Material strength [N/m</a:t>
            </a:r>
            <a:r>
              <a:rPr baseline="30000" lang="en"/>
              <a:t>2</a:t>
            </a:r>
            <a:r>
              <a:rPr lang="en"/>
              <a:t>]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Material density [kg/m</a:t>
            </a:r>
            <a:r>
              <a:rPr baseline="30000" lang="en"/>
              <a:t>3</a:t>
            </a:r>
            <a:r>
              <a:rPr lang="en"/>
              <a:t>]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trike="sngStrike"/>
              <a:t>Capacity [L]</a:t>
            </a:r>
            <a:endParaRPr strike="sngStrike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Low center of gravity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Factor of </a:t>
            </a:r>
            <a:r>
              <a:rPr lang="en"/>
              <a:t>safety</a:t>
            </a:r>
            <a:r>
              <a:rPr lang="en"/>
              <a:t>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65bfede505_1_35"/>
          <p:cNvSpPr txBox="1"/>
          <p:nvPr/>
        </p:nvSpPr>
        <p:spPr>
          <a:xfrm>
            <a:off x="5472300" y="2286750"/>
            <a:ext cx="3375000" cy="16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             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Values Achieved by Design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Mass of the system - 7.22kg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Volume of the system - 0.000924</a:t>
            </a: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baseline="30000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Base footprint area - 0.12m</a:t>
            </a:r>
            <a:r>
              <a:rPr baseline="30000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aseline="30000"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Radius of edges - 1mm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Center of gravity at (0.105,0.216,0.335)mm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Force to push handle - 2.44lbs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g65bfede505_1_35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6" name="Google Shape;236;g65bfede505_1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3f3f049df_0_9"/>
          <p:cNvSpPr txBox="1"/>
          <p:nvPr>
            <p:ph type="title"/>
          </p:nvPr>
        </p:nvSpPr>
        <p:spPr>
          <a:xfrm>
            <a:off x="729450" y="13186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Requirements-ER</a:t>
            </a:r>
            <a:endParaRPr/>
          </a:p>
        </p:txBody>
      </p:sp>
      <p:sp>
        <p:nvSpPr>
          <p:cNvPr id="242" name="Google Shape;242;g73f3f049df_0_9"/>
          <p:cNvSpPr txBox="1"/>
          <p:nvPr/>
        </p:nvSpPr>
        <p:spPr>
          <a:xfrm>
            <a:off x="7817525" y="4774775"/>
            <a:ext cx="12675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12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g73f3f049df_0_9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4" name="Google Shape;244;g73f3f049df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048950"/>
            <a:ext cx="2227426" cy="1915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73f3f049df_0_9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g73f3f049df_0_9"/>
          <p:cNvSpPr txBox="1"/>
          <p:nvPr/>
        </p:nvSpPr>
        <p:spPr>
          <a:xfrm>
            <a:off x="729413" y="3964900"/>
            <a:ext cx="22275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11 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Isometric View - Center of Gravity</a:t>
            </a:r>
            <a:endParaRPr/>
          </a:p>
        </p:txBody>
      </p:sp>
      <p:sp>
        <p:nvSpPr>
          <p:cNvPr id="247" name="Google Shape;247;g73f3f049df_0_9"/>
          <p:cNvSpPr txBox="1"/>
          <p:nvPr/>
        </p:nvSpPr>
        <p:spPr>
          <a:xfrm>
            <a:off x="4194500" y="2048950"/>
            <a:ext cx="42237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Table </a:t>
            </a: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 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Fasteners and Fastener Factor of Safety [4]</a:t>
            </a:r>
            <a:endParaRPr/>
          </a:p>
        </p:txBody>
      </p:sp>
      <p:pic>
        <p:nvPicPr>
          <p:cNvPr id="248" name="Google Shape;248;g73f3f049df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4500" y="2426725"/>
            <a:ext cx="3875250" cy="10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73f3f049df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5bfede505_1_14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FMEA</a:t>
            </a:r>
            <a:endParaRPr/>
          </a:p>
        </p:txBody>
      </p:sp>
      <p:sp>
        <p:nvSpPr>
          <p:cNvPr id="255" name="Google Shape;255;g65bfede505_1_14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6" name="Google Shape;256;g65bfede505_1_14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7" name="Google Shape;257;g65bfede505_1_14"/>
          <p:cNvSpPr txBox="1"/>
          <p:nvPr>
            <p:ph idx="1" type="body"/>
          </p:nvPr>
        </p:nvSpPr>
        <p:spPr>
          <a:xfrm>
            <a:off x="729450" y="1770250"/>
            <a:ext cx="3774300" cy="28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rPr b="1" lang="en"/>
              <a:t>Major Potential Failures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Reservoir/ Hopper → Walls coming apart → Weld break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Roller base → Base deformed → Deflection of base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Belt → Belt rips → Inability to roll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Handle → handle breaks → potential harm to user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258" name="Google Shape;258;g65bfede505_1_14"/>
          <p:cNvSpPr txBox="1"/>
          <p:nvPr>
            <p:ph idx="2" type="body"/>
          </p:nvPr>
        </p:nvSpPr>
        <p:spPr>
          <a:xfrm>
            <a:off x="4688654" y="1966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Recommended Actions to overcome failures 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Avoid excessive force (determine typical use and maximum forces expected)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Monitor consistency of product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Fasten joints properly (include explicitly in operations manual)</a:t>
            </a:r>
            <a:endParaRPr/>
          </a:p>
        </p:txBody>
      </p:sp>
      <p:sp>
        <p:nvSpPr>
          <p:cNvPr id="259" name="Google Shape;259;g65bfede505_1_14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0" name="Google Shape;260;g65bfede505_1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5bfede505_1_42"/>
          <p:cNvSpPr txBox="1"/>
          <p:nvPr>
            <p:ph type="title"/>
          </p:nvPr>
        </p:nvSpPr>
        <p:spPr>
          <a:xfrm>
            <a:off x="729450" y="13186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 Trade-Off</a:t>
            </a:r>
            <a:endParaRPr/>
          </a:p>
        </p:txBody>
      </p:sp>
      <p:sp>
        <p:nvSpPr>
          <p:cNvPr id="266" name="Google Shape;266;g65bfede505_1_42"/>
          <p:cNvSpPr txBox="1"/>
          <p:nvPr/>
        </p:nvSpPr>
        <p:spPr>
          <a:xfrm>
            <a:off x="7773150" y="4774775"/>
            <a:ext cx="13119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14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7" name="Google Shape;267;g65bfede505_1_42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g65bfede505_1_42"/>
          <p:cNvSpPr txBox="1"/>
          <p:nvPr>
            <p:ph idx="1" type="body"/>
          </p:nvPr>
        </p:nvSpPr>
        <p:spPr>
          <a:xfrm>
            <a:off x="531650" y="1884000"/>
            <a:ext cx="6859200" cy="30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Choosing </a:t>
            </a:r>
            <a:r>
              <a:rPr lang="en"/>
              <a:t>stainless</a:t>
            </a:r>
            <a:r>
              <a:rPr lang="en"/>
              <a:t> steel as the material for the device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Using a slotted rail system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Making dispenser a </a:t>
            </a:r>
            <a:r>
              <a:rPr lang="en"/>
              <a:t>separate</a:t>
            </a:r>
            <a:r>
              <a:rPr lang="en"/>
              <a:t> part from the roller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Limiting the size of the </a:t>
            </a:r>
            <a:r>
              <a:rPr lang="en"/>
              <a:t>reservoir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Trade Offs</a:t>
            </a:r>
            <a:r>
              <a:rPr lang="en"/>
              <a:t>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Device is heavier but more durable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Increased friction between parts but </a:t>
            </a:r>
            <a:r>
              <a:rPr lang="en"/>
              <a:t>simpler</a:t>
            </a:r>
            <a:r>
              <a:rPr lang="en"/>
              <a:t> to manufacture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More physical input needed from user but allows for simpler design and increased stability of dispenser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Needs to be refilled more often but allows for more </a:t>
            </a:r>
            <a:r>
              <a:rPr lang="en"/>
              <a:t>maneuverability</a:t>
            </a:r>
            <a:r>
              <a:rPr lang="en"/>
              <a:t> and stability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269" name="Google Shape;269;g65bfede505_1_42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0" name="Google Shape;270;g65bfede505_1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65bfede505_1_21"/>
          <p:cNvSpPr txBox="1"/>
          <p:nvPr>
            <p:ph type="title"/>
          </p:nvPr>
        </p:nvSpPr>
        <p:spPr>
          <a:xfrm>
            <a:off x="600575" y="644625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Testing</a:t>
            </a:r>
            <a:endParaRPr/>
          </a:p>
        </p:txBody>
      </p:sp>
      <p:sp>
        <p:nvSpPr>
          <p:cNvPr id="276" name="Google Shape;276;g65bfede505_1_21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15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g65bfede505_1_21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g65bfede505_1_21"/>
          <p:cNvSpPr txBox="1"/>
          <p:nvPr>
            <p:ph idx="1" type="body"/>
          </p:nvPr>
        </p:nvSpPr>
        <p:spPr>
          <a:xfrm>
            <a:off x="544500" y="1318750"/>
            <a:ext cx="8284500" cy="19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Weight Test - Test ER “ Low Weight” by </a:t>
            </a:r>
            <a:r>
              <a:rPr lang="en"/>
              <a:t>weighing</a:t>
            </a:r>
            <a:r>
              <a:rPr lang="en"/>
              <a:t> the device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</a:t>
            </a:r>
            <a:r>
              <a:rPr lang="en"/>
              <a:t>urability</a:t>
            </a:r>
            <a:r>
              <a:rPr lang="en"/>
              <a:t> Test - Test </a:t>
            </a:r>
            <a:r>
              <a:rPr lang="en"/>
              <a:t>ER “Material Strength” by</a:t>
            </a:r>
            <a:r>
              <a:rPr lang="en"/>
              <a:t> applying force and observing deflection or failures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Safety</a:t>
            </a:r>
            <a:r>
              <a:rPr lang="en"/>
              <a:t> Test - Test ER “Smooth Edges” by using a balloon to detect sharp edges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Reliability</a:t>
            </a:r>
            <a:r>
              <a:rPr lang="en"/>
              <a:t> Test - </a:t>
            </a:r>
            <a:r>
              <a:rPr lang="en"/>
              <a:t>Test ER “minimize time of one roll” to </a:t>
            </a:r>
            <a:r>
              <a:rPr lang="en"/>
              <a:t>ensure that device rolls correctly and in less time than </a:t>
            </a:r>
            <a:r>
              <a:rPr lang="en"/>
              <a:t>hand rolling</a:t>
            </a:r>
            <a:r>
              <a:rPr lang="en"/>
              <a:t> by hands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Assembly Test - Test ER “</a:t>
            </a:r>
            <a:r>
              <a:rPr lang="en"/>
              <a:t>Simplicity</a:t>
            </a:r>
            <a:r>
              <a:rPr lang="en"/>
              <a:t> ” by having individuals assemble the device using the operations manual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Mobility Test - Test CR “Mobility” by having individuals carry the assembly</a:t>
            </a:r>
            <a:endParaRPr/>
          </a:p>
        </p:txBody>
      </p:sp>
      <p:sp>
        <p:nvSpPr>
          <p:cNvPr id="279" name="Google Shape;279;g65bfede505_1_21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g65bfede505_1_21"/>
          <p:cNvSpPr txBox="1"/>
          <p:nvPr/>
        </p:nvSpPr>
        <p:spPr>
          <a:xfrm>
            <a:off x="544500" y="3423925"/>
            <a:ext cx="2019000" cy="13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Resources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Scale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Weights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Timer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Measuring Tape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1" name="Google Shape;281;g65bfede505_1_21"/>
          <p:cNvSpPr txBox="1"/>
          <p:nvPr/>
        </p:nvSpPr>
        <p:spPr>
          <a:xfrm>
            <a:off x="2389425" y="3423925"/>
            <a:ext cx="2478000" cy="13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Volunteers (mobility/assembly test)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Balloon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2" name="Google Shape;282;g65bfede505_1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3f3f049df_0_51"/>
          <p:cNvSpPr txBox="1"/>
          <p:nvPr>
            <p:ph type="title"/>
          </p:nvPr>
        </p:nvSpPr>
        <p:spPr>
          <a:xfrm>
            <a:off x="621125" y="650225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Schedule </a:t>
            </a:r>
            <a:endParaRPr/>
          </a:p>
        </p:txBody>
      </p:sp>
      <p:sp>
        <p:nvSpPr>
          <p:cNvPr id="288" name="Google Shape;288;g73f3f049df_0_51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16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g73f3f049df_0_51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g73f3f049df_0_51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1" name="Google Shape;291;g73f3f049df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00" y="1448875"/>
            <a:ext cx="8107050" cy="31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73f3f049df_0_51"/>
          <p:cNvSpPr txBox="1"/>
          <p:nvPr/>
        </p:nvSpPr>
        <p:spPr>
          <a:xfrm>
            <a:off x="171700" y="4640175"/>
            <a:ext cx="42237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12: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Second Semester Capstone Gantt</a:t>
            </a:r>
            <a:endParaRPr/>
          </a:p>
        </p:txBody>
      </p:sp>
      <p:pic>
        <p:nvPicPr>
          <p:cNvPr id="293" name="Google Shape;293;g73f3f049df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65bfede505_1_28"/>
          <p:cNvSpPr txBox="1"/>
          <p:nvPr>
            <p:ph type="title"/>
          </p:nvPr>
        </p:nvSpPr>
        <p:spPr>
          <a:xfrm>
            <a:off x="729450" y="13186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Budget</a:t>
            </a:r>
            <a:endParaRPr/>
          </a:p>
        </p:txBody>
      </p:sp>
      <p:sp>
        <p:nvSpPr>
          <p:cNvPr id="299" name="Google Shape;299;g65bfede505_1_28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17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g65bfede505_1_28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g65bfede505_1_28"/>
          <p:cNvSpPr txBox="1"/>
          <p:nvPr>
            <p:ph idx="1" type="body"/>
          </p:nvPr>
        </p:nvSpPr>
        <p:spPr>
          <a:xfrm>
            <a:off x="729450" y="2043450"/>
            <a:ext cx="5889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Total Budget: $1500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Initial prototype materials: $41.63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Remaining Budget: $1,458.37‬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Future Prototyping: $500.00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Testing: $200.00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Final Design (and any iterations): $200.00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302" name="Google Shape;302;g65bfede505_1_28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3" name="Google Shape;303;g65bfede505_1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/>
          <p:nvPr>
            <p:ph type="ctrTitle"/>
          </p:nvPr>
        </p:nvSpPr>
        <p:spPr>
          <a:xfrm>
            <a:off x="2650650" y="2100000"/>
            <a:ext cx="38427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309" name="Google Shape;309;p19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19"/>
          <p:cNvSpPr txBox="1"/>
          <p:nvPr/>
        </p:nvSpPr>
        <p:spPr>
          <a:xfrm>
            <a:off x="111025" y="96200"/>
            <a:ext cx="1509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1" name="Google Shape;3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9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3f3f049df_1_1"/>
          <p:cNvSpPr txBox="1"/>
          <p:nvPr>
            <p:ph type="ctrTitle"/>
          </p:nvPr>
        </p:nvSpPr>
        <p:spPr>
          <a:xfrm>
            <a:off x="326175" y="587675"/>
            <a:ext cx="3110400" cy="5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Lato"/>
                <a:ea typeface="Lato"/>
                <a:cs typeface="Lato"/>
                <a:sym typeface="Lato"/>
              </a:rPr>
              <a:t>Appendix A - FMEA </a:t>
            </a:r>
            <a:endParaRPr sz="2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8" name="Google Shape;318;g73f3f049df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59100"/>
            <a:ext cx="8839200" cy="237553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73f3f049df_1_1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g73f3f049df_1_1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1" name="Google Shape;321;g73f3f049df_1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73f3f049df_1_1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Outline of Presentation</a:t>
            </a:r>
            <a:endParaRPr/>
          </a:p>
        </p:txBody>
      </p:sp>
      <p:sp>
        <p:nvSpPr>
          <p:cNvPr id="96" name="Google Shape;96;p2"/>
          <p:cNvSpPr txBox="1"/>
          <p:nvPr>
            <p:ph idx="1" type="body"/>
          </p:nvPr>
        </p:nvSpPr>
        <p:spPr>
          <a:xfrm>
            <a:off x="729450" y="2078875"/>
            <a:ext cx="7688700" cy="24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Project Description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Design Description and CAD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Design Requirements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FMEA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Testing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Schedule and Budget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Questions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Citations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2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g73f3f049df_4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00" y="1315150"/>
            <a:ext cx="8700751" cy="33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73f3f049df_4_2"/>
          <p:cNvSpPr txBox="1"/>
          <p:nvPr>
            <p:ph type="ctrTitle"/>
          </p:nvPr>
        </p:nvSpPr>
        <p:spPr>
          <a:xfrm>
            <a:off x="326175" y="587675"/>
            <a:ext cx="3875100" cy="5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Lato"/>
                <a:ea typeface="Lato"/>
                <a:cs typeface="Lato"/>
                <a:sym typeface="Lato"/>
              </a:rPr>
              <a:t>Appendix B - Schedule </a:t>
            </a:r>
            <a:endParaRPr sz="2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g73f3f049df_4_2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0" name="Google Shape;330;g73f3f049df_4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73f3f049df_4_2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3f9fac1c2_1_1"/>
          <p:cNvSpPr txBox="1"/>
          <p:nvPr>
            <p:ph type="ctrTitle"/>
          </p:nvPr>
        </p:nvSpPr>
        <p:spPr>
          <a:xfrm>
            <a:off x="326175" y="587675"/>
            <a:ext cx="3875100" cy="5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Lato"/>
                <a:ea typeface="Lato"/>
                <a:cs typeface="Lato"/>
                <a:sym typeface="Lato"/>
              </a:rPr>
              <a:t>Appendix C - BOM</a:t>
            </a:r>
            <a:endParaRPr sz="2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7" name="Google Shape;337;g73f9fac1c2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550" y="1328550"/>
            <a:ext cx="6397850" cy="347090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73f9fac1c2_1_1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21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9" name="Google Shape;339;g73f9fac1c2_1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73f9fac1c2_1_1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65ccd2c58b_1_7"/>
          <p:cNvSpPr txBox="1"/>
          <p:nvPr>
            <p:ph type="title"/>
          </p:nvPr>
        </p:nvSpPr>
        <p:spPr>
          <a:xfrm>
            <a:off x="729450" y="6170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Appendix D - Force to push handle equations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65ccd2c58b_1_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65ccd2c58b_1_7"/>
          <p:cNvSpPr txBox="1"/>
          <p:nvPr/>
        </p:nvSpPr>
        <p:spPr>
          <a:xfrm>
            <a:off x="8470725" y="4838100"/>
            <a:ext cx="5823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22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8" name="Google Shape;348;g65ccd2c58b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65ccd2c58b_1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2675" y="2078875"/>
            <a:ext cx="2800350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65ccd2c58b_1_7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0"/>
          <p:cNvSpPr txBox="1"/>
          <p:nvPr>
            <p:ph type="title"/>
          </p:nvPr>
        </p:nvSpPr>
        <p:spPr>
          <a:xfrm>
            <a:off x="727650" y="60817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Citations	</a:t>
            </a:r>
            <a:endParaRPr/>
          </a:p>
        </p:txBody>
      </p:sp>
      <p:sp>
        <p:nvSpPr>
          <p:cNvPr id="356" name="Google Shape;356;p20"/>
          <p:cNvSpPr txBox="1"/>
          <p:nvPr>
            <p:ph idx="1" type="body"/>
          </p:nvPr>
        </p:nvSpPr>
        <p:spPr>
          <a:xfrm>
            <a:off x="727650" y="1334375"/>
            <a:ext cx="7688700" cy="3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900"/>
              <a:t>[1] </a:t>
            </a:r>
            <a:r>
              <a:rPr lang="en" sz="900">
                <a:solidFill>
                  <a:srgbClr val="333333"/>
                </a:solidFill>
              </a:rPr>
              <a:t>Evan Williamson, “Coco-YUM! - The manual cocoyam processor,” </a:t>
            </a:r>
            <a:r>
              <a:rPr i="1" lang="en" sz="900">
                <a:solidFill>
                  <a:srgbClr val="333333"/>
                </a:solidFill>
              </a:rPr>
              <a:t>YouTube</a:t>
            </a:r>
            <a:r>
              <a:rPr lang="en" sz="900">
                <a:solidFill>
                  <a:srgbClr val="333333"/>
                </a:solidFill>
              </a:rPr>
              <a:t>, 23-Jul-2019. [Online]. Available: https://www.youtube.com/watch?v=siXvcSSyxC4#action=share. [Accessed: 15-Sep-2019].</a:t>
            </a:r>
            <a:endParaRPr sz="9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rPr lang="en" sz="900">
                <a:solidFill>
                  <a:srgbClr val="333333"/>
                </a:solidFill>
              </a:rPr>
              <a:t>[2] Admin, “Health Benefits and Nutrition of Taro Root,” </a:t>
            </a:r>
            <a:r>
              <a:rPr i="1" lang="en" sz="900">
                <a:solidFill>
                  <a:srgbClr val="333333"/>
                </a:solidFill>
              </a:rPr>
              <a:t>TAROTO TAIWANESE HEALTHY DESSERT</a:t>
            </a:r>
            <a:r>
              <a:rPr lang="en" sz="900">
                <a:solidFill>
                  <a:srgbClr val="333333"/>
                </a:solidFill>
              </a:rPr>
              <a:t>. [Online]. Available: https://tarotodessert.com/en/2017/health-benefits-and-nutrition-of-taro-root/. [Accessed: 17-Sep-2019].</a:t>
            </a:r>
            <a:endParaRPr sz="9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rPr lang="en" sz="900">
                <a:solidFill>
                  <a:srgbClr val="000000"/>
                </a:solidFill>
                <a:highlight>
                  <a:srgbClr val="FFFFFF"/>
                </a:highlight>
              </a:rPr>
              <a:t>[3] "Friction and Friction Coefficients for various Materials", </a:t>
            </a:r>
            <a:r>
              <a:rPr i="1" lang="en" sz="900">
                <a:solidFill>
                  <a:srgbClr val="000000"/>
                </a:solidFill>
                <a:highlight>
                  <a:srgbClr val="FFFFFF"/>
                </a:highlight>
              </a:rPr>
              <a:t>Engineeringtoolbox.com</a:t>
            </a:r>
            <a:r>
              <a:rPr lang="en" sz="900">
                <a:solidFill>
                  <a:srgbClr val="000000"/>
                </a:solidFill>
                <a:highlight>
                  <a:srgbClr val="FFFFFF"/>
                </a:highlight>
              </a:rPr>
              <a:t>, 2019. [Online]. Available: https://www.engineeringtoolbox.com/friction-coefficients-d_778.html. [Accessed: 05- Nov- 2019]. </a:t>
            </a:r>
            <a:endParaRPr sz="9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rPr lang="en" sz="900">
                <a:solidFill>
                  <a:srgbClr val="000000"/>
                </a:solidFill>
                <a:highlight>
                  <a:schemeClr val="lt1"/>
                </a:highlight>
              </a:rPr>
              <a:t>[4] </a:t>
            </a:r>
            <a:r>
              <a:rPr lang="en" sz="900">
                <a:solidFill>
                  <a:srgbClr val="000000"/>
                </a:solidFill>
                <a:highlight>
                  <a:srgbClr val="FFFFFF"/>
                </a:highlight>
              </a:rPr>
              <a:t>Budynas, R. and Nisbett, J. (2008). </a:t>
            </a:r>
            <a:r>
              <a:rPr i="1" lang="en" sz="900">
                <a:solidFill>
                  <a:srgbClr val="000000"/>
                </a:solidFill>
                <a:highlight>
                  <a:srgbClr val="FFFFFF"/>
                </a:highlight>
              </a:rPr>
              <a:t>Shigley's mechanical engineering design</a:t>
            </a:r>
            <a:r>
              <a:rPr lang="en" sz="900">
                <a:solidFill>
                  <a:srgbClr val="000000"/>
                </a:solidFill>
                <a:highlight>
                  <a:srgbClr val="FFFFFF"/>
                </a:highlight>
              </a:rPr>
              <a:t>. Boston: McGraw-Hill Higher education.</a:t>
            </a:r>
            <a:endParaRPr sz="9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357" name="Google Shape;357;p20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8" name="Google Shape;358;p20"/>
          <p:cNvSpPr txBox="1"/>
          <p:nvPr/>
        </p:nvSpPr>
        <p:spPr>
          <a:xfrm>
            <a:off x="111025" y="96200"/>
            <a:ext cx="15171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9" name="Google Shape;3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0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Project Description</a:t>
            </a:r>
            <a:endParaRPr/>
          </a:p>
        </p:txBody>
      </p:sp>
      <p:sp>
        <p:nvSpPr>
          <p:cNvPr id="106" name="Google Shape;106;p3"/>
          <p:cNvSpPr txBox="1"/>
          <p:nvPr>
            <p:ph idx="1" type="body"/>
          </p:nvPr>
        </p:nvSpPr>
        <p:spPr>
          <a:xfrm>
            <a:off x="729450" y="1945150"/>
            <a:ext cx="5607300" cy="24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Cocoyam dispenser and roller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Improve upon current hand rolling technique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Help West and Central African Communities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Continue upon Georgia Tech’s grinder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a design package that can be transferred and replicated easily 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Client- Isaac Zama - Humanitarian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Mentor - Chuck Vallance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Sponsor - W.L. Gore 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9993" y="674088"/>
            <a:ext cx="2093462" cy="1436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/>
        </p:nvSpPr>
        <p:spPr>
          <a:xfrm>
            <a:off x="6650250" y="2111075"/>
            <a:ext cx="2181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1: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Manual grinder by Georgia Tech [1] 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0025" y="2620900"/>
            <a:ext cx="2093450" cy="170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6760025" y="4329325"/>
            <a:ext cx="209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2: 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Raw Cocoyam [2]</a:t>
            </a:r>
            <a:endParaRPr b="1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3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4" name="Google Shape;11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3f9fac1c2_2_0"/>
          <p:cNvSpPr txBox="1"/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CAD</a:t>
            </a:r>
            <a:endParaRPr/>
          </a:p>
        </p:txBody>
      </p:sp>
      <p:sp>
        <p:nvSpPr>
          <p:cNvPr id="120" name="Google Shape;120;g73f9fac1c2_2_0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4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" name="Google Shape;121;g73f9fac1c2_2_0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g73f9fac1c2_2_0"/>
          <p:cNvSpPr txBox="1"/>
          <p:nvPr/>
        </p:nvSpPr>
        <p:spPr>
          <a:xfrm>
            <a:off x="2401300" y="4340675"/>
            <a:ext cx="27771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</a:t>
            </a: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Full CAD Model of all subsystems</a:t>
            </a:r>
            <a:endParaRPr b="1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g73f9fac1c2_2_0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4" name="Google Shape;124;g73f9fac1c2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150" y="1439750"/>
            <a:ext cx="4406198" cy="293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73f9fac1c2_2_0"/>
          <p:cNvSpPr txBox="1"/>
          <p:nvPr/>
        </p:nvSpPr>
        <p:spPr>
          <a:xfrm>
            <a:off x="3747400" y="1014225"/>
            <a:ext cx="11718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(1) Reservoir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6" name="Google Shape;126;g73f9fac1c2_2_0"/>
          <p:cNvCxnSpPr/>
          <p:nvPr/>
        </p:nvCxnSpPr>
        <p:spPr>
          <a:xfrm flipH="1">
            <a:off x="4131475" y="1331925"/>
            <a:ext cx="22800" cy="3570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7" name="Google Shape;127;g73f9fac1c2_2_0"/>
          <p:cNvSpPr txBox="1"/>
          <p:nvPr/>
        </p:nvSpPr>
        <p:spPr>
          <a:xfrm>
            <a:off x="1039875" y="1688925"/>
            <a:ext cx="10467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(2) Dispenser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8" name="Google Shape;128;g73f9fac1c2_2_0"/>
          <p:cNvCxnSpPr/>
          <p:nvPr/>
        </p:nvCxnSpPr>
        <p:spPr>
          <a:xfrm>
            <a:off x="1894975" y="2006625"/>
            <a:ext cx="833700" cy="435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9" name="Google Shape;129;g73f9fac1c2_2_0"/>
          <p:cNvSpPr txBox="1"/>
          <p:nvPr/>
        </p:nvSpPr>
        <p:spPr>
          <a:xfrm>
            <a:off x="6893800" y="1688925"/>
            <a:ext cx="14721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(3) Rolling Device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0" name="Google Shape;130;g73f9fac1c2_2_0"/>
          <p:cNvCxnSpPr/>
          <p:nvPr/>
        </p:nvCxnSpPr>
        <p:spPr>
          <a:xfrm flipH="1">
            <a:off x="6790575" y="2006625"/>
            <a:ext cx="237900" cy="5337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31" name="Google Shape;131;g73f9fac1c2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5ccd2c58b_0_36"/>
          <p:cNvSpPr txBox="1"/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Description - Dispenser</a:t>
            </a:r>
            <a:endParaRPr/>
          </a:p>
        </p:txBody>
      </p:sp>
      <p:sp>
        <p:nvSpPr>
          <p:cNvPr id="137" name="Google Shape;137;g65ccd2c58b_0_36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5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g65ccd2c58b_0_36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9" name="Google Shape;139;g65ccd2c58b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950" y="1328350"/>
            <a:ext cx="2654976" cy="3216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65ccd2c58b_0_36"/>
          <p:cNvSpPr txBox="1"/>
          <p:nvPr>
            <p:ph idx="1" type="body"/>
          </p:nvPr>
        </p:nvSpPr>
        <p:spPr>
          <a:xfrm>
            <a:off x="4911125" y="1918150"/>
            <a:ext cx="3398700" cy="24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Implementation: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Cocoyam placed into reservoir (1)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User holds handle of plunger (2)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User pushes plunger into reservoir (3)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Cocoyam forced out of nozzle (4)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Cocoyam dispensed onto leaf held by user (5)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141" name="Google Shape;141;g65ccd2c58b_0_36"/>
          <p:cNvSpPr txBox="1"/>
          <p:nvPr/>
        </p:nvSpPr>
        <p:spPr>
          <a:xfrm>
            <a:off x="1379975" y="1600450"/>
            <a:ext cx="3882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(2)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2" name="Google Shape;142;g65ccd2c58b_0_36"/>
          <p:cNvCxnSpPr>
            <a:stCxn id="141" idx="3"/>
          </p:cNvCxnSpPr>
          <p:nvPr/>
        </p:nvCxnSpPr>
        <p:spPr>
          <a:xfrm>
            <a:off x="1768175" y="1759300"/>
            <a:ext cx="523500" cy="975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3" name="Google Shape;143;g65ccd2c58b_0_36"/>
          <p:cNvSpPr txBox="1"/>
          <p:nvPr/>
        </p:nvSpPr>
        <p:spPr>
          <a:xfrm>
            <a:off x="1174050" y="2715850"/>
            <a:ext cx="3882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(1)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4" name="Google Shape;144;g65ccd2c58b_0_36"/>
          <p:cNvCxnSpPr>
            <a:stCxn id="143" idx="3"/>
          </p:cNvCxnSpPr>
          <p:nvPr/>
        </p:nvCxnSpPr>
        <p:spPr>
          <a:xfrm>
            <a:off x="1562250" y="2874700"/>
            <a:ext cx="550500" cy="198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5" name="Google Shape;145;g65ccd2c58b_0_36"/>
          <p:cNvSpPr txBox="1"/>
          <p:nvPr/>
        </p:nvSpPr>
        <p:spPr>
          <a:xfrm>
            <a:off x="2841875" y="1802000"/>
            <a:ext cx="3882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(3)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6" name="Google Shape;146;g65ccd2c58b_0_36"/>
          <p:cNvCxnSpPr/>
          <p:nvPr/>
        </p:nvCxnSpPr>
        <p:spPr>
          <a:xfrm flipH="1">
            <a:off x="2627750" y="1710550"/>
            <a:ext cx="5100" cy="6015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7" name="Google Shape;147;g65ccd2c58b_0_36"/>
          <p:cNvSpPr txBox="1"/>
          <p:nvPr/>
        </p:nvSpPr>
        <p:spPr>
          <a:xfrm>
            <a:off x="912300" y="4047725"/>
            <a:ext cx="3882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(4)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8" name="Google Shape;148;g65ccd2c58b_0_36"/>
          <p:cNvCxnSpPr>
            <a:stCxn id="147" idx="3"/>
          </p:cNvCxnSpPr>
          <p:nvPr/>
        </p:nvCxnSpPr>
        <p:spPr>
          <a:xfrm>
            <a:off x="1300500" y="4206575"/>
            <a:ext cx="670200" cy="315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9" name="Google Shape;149;g65ccd2c58b_0_36"/>
          <p:cNvSpPr txBox="1"/>
          <p:nvPr/>
        </p:nvSpPr>
        <p:spPr>
          <a:xfrm>
            <a:off x="3230075" y="4206575"/>
            <a:ext cx="3882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(5)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0" name="Google Shape;150;g65ccd2c58b_0_36"/>
          <p:cNvCxnSpPr>
            <a:stCxn id="149" idx="1"/>
          </p:cNvCxnSpPr>
          <p:nvPr/>
        </p:nvCxnSpPr>
        <p:spPr>
          <a:xfrm flipH="1">
            <a:off x="2262875" y="4365425"/>
            <a:ext cx="967200" cy="2265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1" name="Google Shape;151;g65ccd2c58b_0_36"/>
          <p:cNvSpPr txBox="1"/>
          <p:nvPr/>
        </p:nvSpPr>
        <p:spPr>
          <a:xfrm>
            <a:off x="1075275" y="4591925"/>
            <a:ext cx="22839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</a:t>
            </a: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Isometric Dispenser View</a:t>
            </a:r>
            <a:endParaRPr b="1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g65ccd2c58b_0_36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3" name="Google Shape;153;g65ccd2c58b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5bfede505_1_0"/>
          <p:cNvSpPr txBox="1"/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CAD - Dispenser</a:t>
            </a:r>
            <a:endParaRPr/>
          </a:p>
        </p:txBody>
      </p:sp>
      <p:sp>
        <p:nvSpPr>
          <p:cNvPr id="159" name="Google Shape;159;g65bfede505_1_0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6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g65bfede505_1_0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1" name="Google Shape;161;g65bfede505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550" y="1369150"/>
            <a:ext cx="2494397" cy="321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65bfede505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347" y="1004350"/>
            <a:ext cx="3124992" cy="321635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65bfede505_1_0"/>
          <p:cNvSpPr txBox="1"/>
          <p:nvPr/>
        </p:nvSpPr>
        <p:spPr>
          <a:xfrm>
            <a:off x="1069600" y="4419600"/>
            <a:ext cx="25263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</a:t>
            </a: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Bottom View - excess side material acts as risers for reservoir</a:t>
            </a:r>
            <a:endParaRPr b="1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g65bfede505_1_0"/>
          <p:cNvSpPr txBox="1"/>
          <p:nvPr/>
        </p:nvSpPr>
        <p:spPr>
          <a:xfrm>
            <a:off x="5105350" y="4259400"/>
            <a:ext cx="25263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</a:t>
            </a: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Top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View - plunger stops at bottom of nozzle inlet (blue)</a:t>
            </a:r>
            <a:endParaRPr b="1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g65bfede505_1_0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6" name="Google Shape;166;g65bfede505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5ccd2c58b_0_2"/>
          <p:cNvSpPr txBox="1"/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Description - Roller</a:t>
            </a:r>
            <a:endParaRPr/>
          </a:p>
        </p:txBody>
      </p:sp>
      <p:sp>
        <p:nvSpPr>
          <p:cNvPr id="172" name="Google Shape;172;g65ccd2c58b_0_2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7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g65ccd2c58b_0_2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g65ccd2c58b_0_2"/>
          <p:cNvSpPr txBox="1"/>
          <p:nvPr>
            <p:ph idx="1" type="body"/>
          </p:nvPr>
        </p:nvSpPr>
        <p:spPr>
          <a:xfrm>
            <a:off x="544500" y="2089750"/>
            <a:ext cx="471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175" name="Google Shape;175;g65ccd2c58b_0_2"/>
          <p:cNvSpPr txBox="1"/>
          <p:nvPr>
            <p:ph idx="1" type="body"/>
          </p:nvPr>
        </p:nvSpPr>
        <p:spPr>
          <a:xfrm>
            <a:off x="5044325" y="1897525"/>
            <a:ext cx="3741900" cy="24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Implementation: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Cocoyam and leaf placed (1)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User holds handle (2)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User pushes handle to end of rail (3)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Cocoyam is rolled  and deposited into </a:t>
            </a:r>
            <a:r>
              <a:rPr lang="en"/>
              <a:t>crevice</a:t>
            </a:r>
            <a:r>
              <a:rPr lang="en"/>
              <a:t> in base plate (4)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User pulls handle to start of rail (5)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User removes rolled Ekwang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76" name="Google Shape;176;g65ccd2c58b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50" y="1242475"/>
            <a:ext cx="4116026" cy="343980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65ccd2c58b_0_2"/>
          <p:cNvSpPr txBox="1"/>
          <p:nvPr/>
        </p:nvSpPr>
        <p:spPr>
          <a:xfrm>
            <a:off x="4162900" y="3909025"/>
            <a:ext cx="3882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(1)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8" name="Google Shape;178;g65ccd2c58b_0_2"/>
          <p:cNvCxnSpPr/>
          <p:nvPr/>
        </p:nvCxnSpPr>
        <p:spPr>
          <a:xfrm rot="10800000">
            <a:off x="3151850" y="3475400"/>
            <a:ext cx="1015200" cy="574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9" name="Google Shape;179;g65ccd2c58b_0_2"/>
          <p:cNvSpPr txBox="1"/>
          <p:nvPr/>
        </p:nvSpPr>
        <p:spPr>
          <a:xfrm>
            <a:off x="544500" y="4382725"/>
            <a:ext cx="3882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(2)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0" name="Google Shape;180;g65ccd2c58b_0_2"/>
          <p:cNvCxnSpPr>
            <a:stCxn id="179" idx="0"/>
          </p:cNvCxnSpPr>
          <p:nvPr/>
        </p:nvCxnSpPr>
        <p:spPr>
          <a:xfrm flipH="1" rot="10800000">
            <a:off x="738600" y="4209625"/>
            <a:ext cx="592500" cy="173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1" name="Google Shape;181;g65ccd2c58b_0_2"/>
          <p:cNvSpPr txBox="1"/>
          <p:nvPr/>
        </p:nvSpPr>
        <p:spPr>
          <a:xfrm>
            <a:off x="1129025" y="1997250"/>
            <a:ext cx="3882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(3)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2" name="Google Shape;182;g65ccd2c58b_0_2"/>
          <p:cNvCxnSpPr/>
          <p:nvPr/>
        </p:nvCxnSpPr>
        <p:spPr>
          <a:xfrm flipH="1" rot="10800000">
            <a:off x="1158900" y="1938150"/>
            <a:ext cx="708900" cy="943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3" name="Google Shape;183;g65ccd2c58b_0_2"/>
          <p:cNvSpPr txBox="1"/>
          <p:nvPr/>
        </p:nvSpPr>
        <p:spPr>
          <a:xfrm>
            <a:off x="4252500" y="3157700"/>
            <a:ext cx="3882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(5)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g65ccd2c58b_0_2"/>
          <p:cNvSpPr txBox="1"/>
          <p:nvPr/>
        </p:nvSpPr>
        <p:spPr>
          <a:xfrm>
            <a:off x="2825375" y="2524050"/>
            <a:ext cx="388200" cy="317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(4)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5" name="Google Shape;185;g65ccd2c58b_0_2"/>
          <p:cNvCxnSpPr/>
          <p:nvPr/>
        </p:nvCxnSpPr>
        <p:spPr>
          <a:xfrm flipH="1">
            <a:off x="3793750" y="2792038"/>
            <a:ext cx="597000" cy="818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6" name="Google Shape;186;g65ccd2c58b_0_2"/>
          <p:cNvSpPr txBox="1"/>
          <p:nvPr/>
        </p:nvSpPr>
        <p:spPr>
          <a:xfrm>
            <a:off x="677200" y="4660350"/>
            <a:ext cx="3565200" cy="4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</a:t>
            </a: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Isometric Roller View</a:t>
            </a:r>
            <a:endParaRPr b="1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" name="Google Shape;187;g65ccd2c58b_0_2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8" name="Google Shape;188;g65ccd2c58b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5ccd2c58b_0_79"/>
          <p:cNvSpPr txBox="1"/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CAD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Roller</a:t>
            </a:r>
            <a:endParaRPr/>
          </a:p>
        </p:txBody>
      </p:sp>
      <p:sp>
        <p:nvSpPr>
          <p:cNvPr id="194" name="Google Shape;194;g65ccd2c58b_0_79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8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g65ccd2c58b_0_79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6" name="Google Shape;196;g65ccd2c58b_0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150" y="1937000"/>
            <a:ext cx="4233423" cy="17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65ccd2c58b_0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0348" y="1115350"/>
            <a:ext cx="3222650" cy="316982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65ccd2c58b_0_79"/>
          <p:cNvSpPr txBox="1"/>
          <p:nvPr/>
        </p:nvSpPr>
        <p:spPr>
          <a:xfrm>
            <a:off x="417250" y="3819625"/>
            <a:ext cx="3565200" cy="4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</a:t>
            </a: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Right Roller View - 10</a:t>
            </a:r>
            <a:r>
              <a:rPr b="1" lang="en" sz="1000">
                <a:solidFill>
                  <a:schemeClr val="accent1"/>
                </a:solidFill>
                <a:highlight>
                  <a:srgbClr val="F8F8F8"/>
                </a:highlight>
                <a:latin typeface="Lato"/>
                <a:ea typeface="Lato"/>
                <a:cs typeface="Lato"/>
                <a:sym typeface="Lato"/>
              </a:rPr>
              <a:t>°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angle and supported by  legs (welded to base)</a:t>
            </a:r>
            <a:endParaRPr b="1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9" name="Google Shape;199;g65ccd2c58b_0_79"/>
          <p:cNvSpPr txBox="1"/>
          <p:nvPr/>
        </p:nvSpPr>
        <p:spPr>
          <a:xfrm>
            <a:off x="5200350" y="4319638"/>
            <a:ext cx="3565200" cy="4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</a:t>
            </a: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9</a:t>
            </a: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Bottom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Roller View - overlap of hardware secured to base</a:t>
            </a:r>
            <a:endParaRPr b="1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0" name="Google Shape;200;g65ccd2c58b_0_79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1" name="Google Shape;201;g65ccd2c58b_0_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5bfede505_1_7"/>
          <p:cNvSpPr txBox="1"/>
          <p:nvPr>
            <p:ph idx="1" type="body"/>
          </p:nvPr>
        </p:nvSpPr>
        <p:spPr>
          <a:xfrm>
            <a:off x="573300" y="1960150"/>
            <a:ext cx="4717200" cy="26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CRs: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Reliability</a:t>
            </a:r>
            <a:r>
              <a:rPr lang="en"/>
              <a:t> 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Durability</a:t>
            </a:r>
            <a:r>
              <a:rPr lang="en"/>
              <a:t>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Lightweight 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Safe to use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Simplicity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Low cost </a:t>
            </a:r>
            <a:endParaRPr strike="sngStrike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Mobility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Faster than hand rolling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Easy to use by anyone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trike="sngStrike"/>
              <a:t>Adjustable dispensing</a:t>
            </a:r>
            <a:endParaRPr strike="sngStrike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/>
              <a:t> 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65bfede505_1_7"/>
          <p:cNvSpPr txBox="1"/>
          <p:nvPr>
            <p:ph type="title"/>
          </p:nvPr>
        </p:nvSpPr>
        <p:spPr>
          <a:xfrm>
            <a:off x="729450" y="13186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Requirements-CR</a:t>
            </a:r>
            <a:endParaRPr/>
          </a:p>
        </p:txBody>
      </p:sp>
      <p:sp>
        <p:nvSpPr>
          <p:cNvPr id="208" name="Google Shape;208;g65bfede505_1_7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g65bfede505_1_7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 November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2019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g65bfede505_1_7"/>
          <p:cNvSpPr txBox="1"/>
          <p:nvPr/>
        </p:nvSpPr>
        <p:spPr>
          <a:xfrm>
            <a:off x="4777925" y="2248200"/>
            <a:ext cx="3375000" cy="16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             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Achieved by Design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Mass of the system - 7.22kg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Volume of the system -0.000924m</a:t>
            </a:r>
            <a:r>
              <a:rPr baseline="30000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Base footprint area - 0.12m</a:t>
            </a:r>
            <a:r>
              <a:rPr baseline="30000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aseline="30000"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Radius of edges - 1mm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Center of gravity - (0.105,0.216,0.335)mm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Force to push handle - </a:t>
            </a: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2.44</a:t>
            </a: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lbs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g65bfede505_1_7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2" name="Google Shape;212;g65bfede505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